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sldIdLst>
    <p:sldId id="316" r:id="rId2"/>
    <p:sldId id="314" r:id="rId3"/>
    <p:sldId id="324" r:id="rId4"/>
  </p:sldIdLst>
  <p:sldSz cx="12192000" cy="6858000"/>
  <p:notesSz cx="6797675" cy="9926638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kiosk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99"/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等深淺樣式 2 - 輔色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中等深淺樣式 2 - 輔色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中等深淺樣式 2 - 輔色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中等深淺樣式 2 - 輔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51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9"/>
            <a:ext cx="9144000" cy="165576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60A66-BF7E-413C-84E6-448F0439E76D}" type="datetimeFigureOut">
              <a:rPr lang="zh-CN" altLang="en-US" smtClean="0"/>
              <a:t>2024/5/16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9657D-319D-4FD3-89AD-D2930A2B6C6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167122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60A66-BF7E-413C-84E6-448F0439E76D}" type="datetimeFigureOut">
              <a:rPr lang="zh-CN" altLang="en-US" smtClean="0"/>
              <a:t>2024/5/16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9657D-319D-4FD3-89AD-D2930A2B6C6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72898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2" y="365128"/>
            <a:ext cx="2628900" cy="5811839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2" y="365128"/>
            <a:ext cx="7734300" cy="5811839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60A66-BF7E-413C-84E6-448F0439E76D}" type="datetimeFigureOut">
              <a:rPr lang="zh-CN" altLang="en-US" smtClean="0"/>
              <a:t>2024/5/16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9657D-319D-4FD3-89AD-D2930A2B6C6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47793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60A66-BF7E-413C-84E6-448F0439E76D}" type="datetimeFigureOut">
              <a:rPr lang="zh-CN" altLang="en-US" smtClean="0"/>
              <a:t>2024/5/16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9657D-319D-4FD3-89AD-D2930A2B6C6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022023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2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6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60A66-BF7E-413C-84E6-448F0439E76D}" type="datetimeFigureOut">
              <a:rPr lang="zh-CN" altLang="en-US" smtClean="0"/>
              <a:t>2024/5/16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9657D-319D-4FD3-89AD-D2930A2B6C6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185036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9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9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60A66-BF7E-413C-84E6-448F0439E76D}" type="datetimeFigureOut">
              <a:rPr lang="zh-CN" altLang="en-US" smtClean="0"/>
              <a:t>2024/5/16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9657D-319D-4FD3-89AD-D2930A2B6C6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15697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2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60A66-BF7E-413C-84E6-448F0439E76D}" type="datetimeFigureOut">
              <a:rPr lang="zh-CN" altLang="en-US" smtClean="0"/>
              <a:t>2024/5/16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9657D-319D-4FD3-89AD-D2930A2B6C6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977598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60A66-BF7E-413C-84E6-448F0439E76D}" type="datetimeFigureOut">
              <a:rPr lang="zh-CN" altLang="en-US" smtClean="0"/>
              <a:t>2024/5/16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9657D-319D-4FD3-89AD-D2930A2B6C6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326017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60A66-BF7E-413C-84E6-448F0439E76D}" type="datetimeFigureOut">
              <a:rPr lang="zh-CN" altLang="en-US" smtClean="0"/>
              <a:t>2024/5/16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9657D-319D-4FD3-89AD-D2930A2B6C6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34971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8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1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60A66-BF7E-413C-84E6-448F0439E76D}" type="datetimeFigureOut">
              <a:rPr lang="zh-CN" altLang="en-US" smtClean="0"/>
              <a:t>2024/5/16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9657D-319D-4FD3-89AD-D2930A2B6C6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498255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8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1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60A66-BF7E-413C-84E6-448F0439E76D}" type="datetimeFigureOut">
              <a:rPr lang="zh-CN" altLang="en-US" smtClean="0"/>
              <a:t>2024/5/16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9657D-319D-4FD3-89AD-D2930A2B6C6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068745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DEEE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B60A66-BF7E-413C-84E6-448F0439E76D}" type="datetimeFigureOut">
              <a:rPr lang="zh-CN" altLang="en-US" smtClean="0"/>
              <a:t>2024/5/16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3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19657D-319D-4FD3-89AD-D2930A2B6C6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098495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id="{12E3F881-502B-4A23-AE61-CC9A2E1CAE19}"/>
              </a:ext>
            </a:extLst>
          </p:cNvPr>
          <p:cNvSpPr/>
          <p:nvPr/>
        </p:nvSpPr>
        <p:spPr>
          <a:xfrm>
            <a:off x="6814" y="3429000"/>
            <a:ext cx="12083031" cy="34290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09585">
              <a:defRPr/>
            </a:pPr>
            <a:endParaRPr lang="zh-TW" altLang="en-US" sz="2400" dirty="0">
              <a:solidFill>
                <a:prstClr val="white"/>
              </a:solidFill>
              <a:latin typeface="Calibri Light"/>
            </a:endParaRPr>
          </a:p>
        </p:txBody>
      </p:sp>
      <p:sp>
        <p:nvSpPr>
          <p:cNvPr id="11" name="等腰三角形 10">
            <a:extLst>
              <a:ext uri="{FF2B5EF4-FFF2-40B4-BE49-F238E27FC236}">
                <a16:creationId xmlns:a16="http://schemas.microsoft.com/office/drawing/2014/main" id="{1D13A493-351A-4947-A69F-E46C8C7FA242}"/>
              </a:ext>
            </a:extLst>
          </p:cNvPr>
          <p:cNvSpPr/>
          <p:nvPr/>
        </p:nvSpPr>
        <p:spPr>
          <a:xfrm rot="5400000">
            <a:off x="-2603186" y="2605665"/>
            <a:ext cx="6876000" cy="16560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" name="文本框 27">
            <a:extLst>
              <a:ext uri="{FF2B5EF4-FFF2-40B4-BE49-F238E27FC236}">
                <a16:creationId xmlns:a16="http://schemas.microsoft.com/office/drawing/2014/main" id="{D3409EAF-9019-4A3C-9A5D-D0022B998B0A}"/>
              </a:ext>
            </a:extLst>
          </p:cNvPr>
          <p:cNvSpPr txBox="1"/>
          <p:nvPr/>
        </p:nvSpPr>
        <p:spPr>
          <a:xfrm>
            <a:off x="721967" y="1425835"/>
            <a:ext cx="10944000" cy="32452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09585">
              <a:lnSpc>
                <a:spcPts val="13000"/>
              </a:lnSpc>
              <a:defRPr/>
            </a:pPr>
            <a:r>
              <a:rPr lang="zh-TW" altLang="en-US" sz="7200" b="1" spc="800" dirty="0">
                <a:ln>
                  <a:solidFill>
                    <a:prstClr val="white">
                      <a:lumMod val="50000"/>
                    </a:prstClr>
                  </a:solidFill>
                </a:ln>
                <a:solidFill>
                  <a:prstClr val="black"/>
                </a:solidFill>
                <a:latin typeface="CHei3HK-Bold" panose="00000800000000000000" pitchFamily="50" charset="-120"/>
                <a:ea typeface="CHei3HK-Bold" panose="00000800000000000000" pitchFamily="50" charset="-120"/>
                <a:cs typeface="文泉驛等寬微米黑" panose="020B0606030804020204" pitchFamily="34" charset="-120"/>
              </a:rPr>
              <a:t>公務人員及兼行政教師</a:t>
            </a:r>
            <a:endParaRPr lang="en-US" altLang="zh-TW" sz="7200" b="1" spc="800" dirty="0">
              <a:ln>
                <a:solidFill>
                  <a:prstClr val="white">
                    <a:lumMod val="50000"/>
                  </a:prstClr>
                </a:solidFill>
              </a:ln>
              <a:solidFill>
                <a:prstClr val="black"/>
              </a:solidFill>
              <a:latin typeface="CHei3HK-Bold" panose="00000800000000000000" pitchFamily="50" charset="-120"/>
              <a:ea typeface="CHei3HK-Bold" panose="00000800000000000000" pitchFamily="50" charset="-120"/>
              <a:cs typeface="文泉驛等寬微米黑" panose="020B0606030804020204" pitchFamily="34" charset="-120"/>
            </a:endParaRPr>
          </a:p>
          <a:p>
            <a:pPr algn="ctr" defTabSz="609585">
              <a:lnSpc>
                <a:spcPts val="13000"/>
              </a:lnSpc>
              <a:defRPr/>
            </a:pPr>
            <a:r>
              <a:rPr lang="zh-TW" altLang="en-US" sz="8000" b="1" spc="800" dirty="0">
                <a:ln>
                  <a:solidFill>
                    <a:prstClr val="white">
                      <a:lumMod val="50000"/>
                    </a:prstClr>
                  </a:solidFill>
                </a:ln>
                <a:solidFill>
                  <a:prstClr val="black"/>
                </a:solidFill>
                <a:latin typeface="CHei3HK-Bold" panose="00000800000000000000" pitchFamily="50" charset="-120"/>
                <a:ea typeface="CHei3HK-Bold" panose="00000800000000000000" pitchFamily="50" charset="-120"/>
                <a:cs typeface="文泉驛等寬微米黑" panose="020B0606030804020204" pitchFamily="34" charset="-120"/>
              </a:rPr>
              <a:t>勤休制度宣導</a:t>
            </a:r>
            <a:endParaRPr lang="en-US" altLang="zh-TW" sz="8000" b="1" spc="800" dirty="0">
              <a:ln>
                <a:solidFill>
                  <a:prstClr val="white">
                    <a:lumMod val="50000"/>
                  </a:prstClr>
                </a:solidFill>
              </a:ln>
              <a:solidFill>
                <a:prstClr val="black"/>
              </a:solidFill>
              <a:latin typeface="CHei3HK-Bold" panose="00000800000000000000" pitchFamily="50" charset="-120"/>
              <a:ea typeface="CHei3HK-Bold" panose="00000800000000000000" pitchFamily="50" charset="-120"/>
              <a:cs typeface="文泉驛等寬微米黑" panose="020B0606030804020204" pitchFamily="34" charset="-120"/>
            </a:endParaRPr>
          </a:p>
        </p:txBody>
      </p:sp>
      <p:pic>
        <p:nvPicPr>
          <p:cNvPr id="14" name="圖片 13" descr="一張含有 美工圖案, 圖形, 標誌, 符號 的圖片&#10;&#10;自動產生的描述">
            <a:extLst>
              <a:ext uri="{FF2B5EF4-FFF2-40B4-BE49-F238E27FC236}">
                <a16:creationId xmlns:a16="http://schemas.microsoft.com/office/drawing/2014/main" id="{EAE155E5-1F23-43D1-B44F-79C2554899E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>
                        <a14:foregroundMark x1="45439" y1="43306" x2="52737" y2="47016"/>
                        <a14:foregroundMark x1="43101" y1="40726" x2="43101" y2="40726"/>
                        <a14:foregroundMark x1="42417" y1="39798" x2="42417" y2="39798"/>
                        <a14:foregroundMark x1="57868" y1="39556" x2="56842" y2="46653"/>
                        <a14:foregroundMark x1="56842" y1="46653" x2="59008" y2="40202"/>
                        <a14:foregroundMark x1="59008" y1="40202" x2="58238" y2="39435"/>
                        <a14:foregroundMark x1="42218" y1="39677" x2="42218" y2="39677"/>
                        <a14:foregroundMark x1="81100" y1="25847" x2="72891" y2="34839"/>
                        <a14:foregroundMark x1="72891" y1="34839" x2="68330" y2="38024"/>
                        <a14:foregroundMark x1="68330" y1="38024" x2="65365" y2="43871"/>
                        <a14:foregroundMark x1="65365" y1="43871" x2="70353" y2="45242"/>
                        <a14:foregroundMark x1="70353" y1="45242" x2="74629" y2="41169"/>
                        <a14:foregroundMark x1="74629" y1="41169" x2="81043" y2="26653"/>
                        <a14:foregroundMark x1="50741" y1="56694" x2="55530" y2="58669"/>
                        <a14:foregroundMark x1="55530" y1="58669" x2="55331" y2="66048"/>
                        <a14:foregroundMark x1="55331" y1="66048" x2="50884" y2="69234"/>
                        <a14:foregroundMark x1="50884" y1="69234" x2="45924" y2="69677"/>
                        <a14:foregroundMark x1="45924" y1="69677" x2="50371" y2="57258"/>
                        <a14:foregroundMark x1="50371" y1="57258" x2="50371" y2="57258"/>
                        <a14:foregroundMark x1="59664" y1="56895" x2="58010" y2="70847"/>
                        <a14:foregroundMark x1="58010" y1="70847" x2="61517" y2="65645"/>
                        <a14:foregroundMark x1="61517" y1="65645" x2="60604" y2="58589"/>
                        <a14:foregroundMark x1="60604" y1="58589" x2="59892" y2="57097"/>
                        <a14:foregroundMark x1="22235" y1="46573" x2="24287" y2="45685"/>
                        <a14:foregroundMark x1="23033" y1="51734" x2="23033" y2="51653"/>
                        <a14:foregroundMark x1="25428" y1="50242" x2="25428" y2="50242"/>
                        <a14:foregroundMark x1="18900" y1="56169" x2="20268" y2="55282"/>
                        <a14:foregroundMark x1="27509" y1="53952" x2="27252" y2="53387"/>
                        <a14:foregroundMark x1="25371" y1="53105" x2="25570" y2="53065"/>
                        <a14:foregroundMark x1="23204" y1="55726" x2="23774" y2="55887"/>
                        <a14:foregroundMark x1="23660" y1="58226" x2="23261" y2="59960"/>
                        <a14:foregroundMark x1="33751" y1="51492" x2="36574" y2="50444"/>
                        <a14:foregroundMark x1="31357" y1="56210" x2="31357" y2="56452"/>
                        <a14:foregroundMark x1="31357" y1="59435" x2="31414" y2="60323"/>
                        <a14:foregroundMark x1="21095" y1="67218" x2="20981" y2="68065"/>
                        <a14:foregroundMark x1="24544" y1="67097" x2="24829" y2="67460"/>
                        <a14:foregroundMark x1="27452" y1="66573" x2="27423" y2="68387"/>
                        <a14:foregroundMark x1="29076" y1="67097" x2="29133" y2="67097"/>
                        <a14:foregroundMark x1="34208" y1="67056" x2="34436" y2="67500"/>
                        <a14:foregroundMark x1="37030" y1="66815" x2="37001" y2="67218"/>
                        <a14:foregroundMark x1="34179" y1="68629" x2="34179" y2="68589"/>
                        <a14:foregroundMark x1="19755" y1="66371" x2="20582" y2="66371"/>
                        <a14:foregroundMark x1="37286" y1="67056" x2="39282" y2="69960"/>
                        <a14:foregroundMark x1="33500" y1="68790" x2="32982" y2="70282"/>
                        <a14:foregroundMark x1="34122" y1="68669" x2="34122" y2="68669"/>
                        <a14:backgroundMark x1="61631" y1="58105" x2="61631" y2="58105"/>
                        <a14:backgroundMark x1="61859" y1="58992" x2="62030" y2="60081"/>
                        <a14:backgroundMark x1="62856" y1="66452" x2="62856" y2="66452"/>
                        <a14:backgroundMark x1="63170" y1="69758" x2="63170" y2="69758"/>
                        <a14:backgroundMark x1="63027" y1="68427" x2="63027" y2="68427"/>
                        <a14:backgroundMark x1="24430" y1="68710" x2="24430" y2="68710"/>
                        <a14:backgroundMark x1="34122" y1="68790" x2="34122" y2="68790"/>
                        <a14:backgroundMark x1="34122" y1="68710" x2="34122" y2="6871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7844" y="4243500"/>
            <a:ext cx="2546125" cy="1800000"/>
          </a:xfrm>
          <a:prstGeom prst="rect">
            <a:avLst/>
          </a:prstGeom>
        </p:spPr>
      </p:pic>
      <p:pic>
        <p:nvPicPr>
          <p:cNvPr id="34" name="圖片 33" descr="一張含有 螢幕擷取畫面, 鮮豔, 圖形 的圖片&#10;&#10;自動產生的描述">
            <a:extLst>
              <a:ext uri="{FF2B5EF4-FFF2-40B4-BE49-F238E27FC236}">
                <a16:creationId xmlns:a16="http://schemas.microsoft.com/office/drawing/2014/main" id="{8982EC42-F962-45FD-98D4-D33FDA1EBBA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48329" y="4315115"/>
            <a:ext cx="2138032" cy="14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98421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id="{12E3F881-502B-4A23-AE61-CC9A2E1CAE19}"/>
              </a:ext>
            </a:extLst>
          </p:cNvPr>
          <p:cNvSpPr/>
          <p:nvPr/>
        </p:nvSpPr>
        <p:spPr>
          <a:xfrm>
            <a:off x="790834" y="262502"/>
            <a:ext cx="10777947" cy="89144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09585"/>
            <a:endParaRPr lang="zh-TW" altLang="en-US" sz="2400" dirty="0">
              <a:solidFill>
                <a:prstClr val="white"/>
              </a:solidFill>
              <a:latin typeface="Calibri Light"/>
            </a:endParaRP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07E444EF-188A-4158-91E2-6D05917D6D5E}"/>
              </a:ext>
            </a:extLst>
          </p:cNvPr>
          <p:cNvSpPr/>
          <p:nvPr/>
        </p:nvSpPr>
        <p:spPr>
          <a:xfrm>
            <a:off x="263989" y="1"/>
            <a:ext cx="526844" cy="1153948"/>
          </a:xfrm>
          <a:prstGeom prst="rect">
            <a:avLst/>
          </a:prstGeom>
          <a:solidFill>
            <a:srgbClr val="FCD6C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09585"/>
            <a:endParaRPr lang="zh-CN" altLang="en-US" sz="2400">
              <a:solidFill>
                <a:prstClr val="white"/>
              </a:solidFill>
              <a:latin typeface="Calibri Light"/>
            </a:endParaRPr>
          </a:p>
        </p:txBody>
      </p:sp>
      <p:sp>
        <p:nvSpPr>
          <p:cNvPr id="12" name="文本框 27">
            <a:extLst>
              <a:ext uri="{FF2B5EF4-FFF2-40B4-BE49-F238E27FC236}">
                <a16:creationId xmlns:a16="http://schemas.microsoft.com/office/drawing/2014/main" id="{D3409EAF-9019-4A3C-9A5D-D0022B998B0A}"/>
              </a:ext>
            </a:extLst>
          </p:cNvPr>
          <p:cNvSpPr txBox="1"/>
          <p:nvPr/>
        </p:nvSpPr>
        <p:spPr>
          <a:xfrm>
            <a:off x="527411" y="16781"/>
            <a:ext cx="10945560" cy="140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09585"/>
            <a:r>
              <a:rPr lang="zh-TW" altLang="en-US" sz="4267" b="1" spc="800" dirty="0">
                <a:ln>
                  <a:solidFill>
                    <a:prstClr val="white">
                      <a:lumMod val="50000"/>
                    </a:prstClr>
                  </a:solidFill>
                </a:ln>
                <a:solidFill>
                  <a:prstClr val="black"/>
                </a:solidFill>
                <a:latin typeface="CHei3HK-Bold" panose="00000800000000000000" pitchFamily="50" charset="-120"/>
                <a:ea typeface="CHei3HK-Bold" panose="00000800000000000000" pitchFamily="50" charset="-120"/>
                <a:cs typeface="文泉驛等寬微米黑" panose="020B0606030804020204" pitchFamily="34" charset="-120"/>
              </a:rPr>
              <a:t>公務人員及兼行政教師勤休制度宣導</a:t>
            </a:r>
            <a:endParaRPr lang="en-US" altLang="zh-TW" sz="4267" b="1" spc="800" dirty="0">
              <a:ln>
                <a:solidFill>
                  <a:prstClr val="white">
                    <a:lumMod val="50000"/>
                  </a:prstClr>
                </a:solidFill>
              </a:ln>
              <a:solidFill>
                <a:prstClr val="black"/>
              </a:solidFill>
              <a:latin typeface="CHei3HK-Bold" panose="00000800000000000000" pitchFamily="50" charset="-120"/>
              <a:ea typeface="CHei3HK-Bold" panose="00000800000000000000" pitchFamily="50" charset="-120"/>
              <a:cs typeface="文泉驛等寬微米黑" panose="020B0606030804020204" pitchFamily="34" charset="-120"/>
            </a:endParaRPr>
          </a:p>
          <a:p>
            <a:pPr algn="ctr" defTabSz="609585"/>
            <a:r>
              <a:rPr lang="en-US" altLang="zh-TW" sz="4267" b="1" spc="800" dirty="0">
                <a:ln>
                  <a:solidFill>
                    <a:prstClr val="white">
                      <a:lumMod val="50000"/>
                    </a:prstClr>
                  </a:solidFill>
                </a:ln>
                <a:solidFill>
                  <a:prstClr val="black"/>
                </a:solidFill>
                <a:latin typeface="CHei3HK-Bold" panose="00000800000000000000" pitchFamily="50" charset="-120"/>
                <a:ea typeface="CHei3HK-Bold" panose="00000800000000000000" pitchFamily="50" charset="-120"/>
                <a:cs typeface="文泉驛等寬微米黑" panose="020B0606030804020204" pitchFamily="34" charset="-120"/>
              </a:rPr>
              <a:t>-</a:t>
            </a:r>
            <a:r>
              <a:rPr lang="zh-TW" altLang="en-US" sz="2800" b="1" spc="800" dirty="0">
                <a:ln>
                  <a:solidFill>
                    <a:prstClr val="white">
                      <a:lumMod val="50000"/>
                    </a:prstClr>
                  </a:solidFill>
                </a:ln>
                <a:solidFill>
                  <a:prstClr val="black"/>
                </a:solidFill>
                <a:latin typeface="CHei3HK-Bold" panose="00000800000000000000" pitchFamily="50" charset="-120"/>
                <a:ea typeface="CHei3HK-Bold" panose="00000800000000000000" pitchFamily="50" charset="-120"/>
                <a:cs typeface="文泉驛等寬微米黑" panose="020B0606030804020204" pitchFamily="34" charset="-120"/>
              </a:rPr>
              <a:t>辦公時數規定</a:t>
            </a:r>
            <a:endParaRPr lang="en-US" altLang="zh-TW" sz="2800" b="1" spc="800" dirty="0">
              <a:ln>
                <a:solidFill>
                  <a:prstClr val="white">
                    <a:lumMod val="50000"/>
                  </a:prstClr>
                </a:solidFill>
              </a:ln>
              <a:solidFill>
                <a:prstClr val="black"/>
              </a:solidFill>
              <a:latin typeface="CHei3HK-Bold" panose="00000800000000000000" pitchFamily="50" charset="-120"/>
              <a:ea typeface="CHei3HK-Bold" panose="00000800000000000000" pitchFamily="50" charset="-120"/>
              <a:cs typeface="文泉驛等寬微米黑" panose="020B0606030804020204" pitchFamily="34" charset="-120"/>
            </a:endParaRPr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050DADDE-E829-77F3-F4EF-0BF214E1FC0C}"/>
              </a:ext>
            </a:extLst>
          </p:cNvPr>
          <p:cNvSpPr/>
          <p:nvPr/>
        </p:nvSpPr>
        <p:spPr>
          <a:xfrm>
            <a:off x="263989" y="1579447"/>
            <a:ext cx="2613891" cy="888718"/>
          </a:xfrm>
          <a:prstGeom prst="rect">
            <a:avLst/>
          </a:prstGeom>
          <a:noFill/>
          <a:ln w="28575">
            <a:solidFill>
              <a:schemeClr val="accent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法定辦公時數</a:t>
            </a:r>
            <a:endParaRPr lang="zh-TW" altLang="en-US" dirty="0"/>
          </a:p>
        </p:txBody>
      </p:sp>
      <p:sp>
        <p:nvSpPr>
          <p:cNvPr id="5" name="箭號: 向下 4">
            <a:extLst>
              <a:ext uri="{FF2B5EF4-FFF2-40B4-BE49-F238E27FC236}">
                <a16:creationId xmlns:a16="http://schemas.microsoft.com/office/drawing/2014/main" id="{5EE2346D-4845-7FDD-3C29-85C9F84CD05E}"/>
              </a:ext>
            </a:extLst>
          </p:cNvPr>
          <p:cNvSpPr/>
          <p:nvPr/>
        </p:nvSpPr>
        <p:spPr>
          <a:xfrm>
            <a:off x="1431635" y="2528431"/>
            <a:ext cx="341746" cy="413659"/>
          </a:xfrm>
          <a:prstGeom prst="downArrow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12244FA7-9BB7-E7E5-E623-A506019BE896}"/>
              </a:ext>
            </a:extLst>
          </p:cNvPr>
          <p:cNvSpPr/>
          <p:nvPr/>
        </p:nvSpPr>
        <p:spPr>
          <a:xfrm>
            <a:off x="295563" y="2956065"/>
            <a:ext cx="2613891" cy="108319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TW" altLang="en-US" sz="1600" dirty="0">
                <a:solidFill>
                  <a:schemeClr val="tx1"/>
                </a:solidFill>
              </a:rPr>
              <a:t>每日</a:t>
            </a:r>
            <a:r>
              <a:rPr lang="en-US" altLang="zh-TW" sz="1600" b="1" u="sng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8</a:t>
            </a:r>
            <a:r>
              <a:rPr lang="zh-TW" altLang="en-US" sz="1600" dirty="0">
                <a:solidFill>
                  <a:schemeClr val="tx1"/>
                </a:solidFill>
              </a:rPr>
              <a:t>小時</a:t>
            </a:r>
            <a:r>
              <a:rPr lang="zh-TW" altLang="en-US" sz="1600" dirty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、</a:t>
            </a:r>
            <a:r>
              <a:rPr lang="zh-TW" altLang="en-US" sz="1600" dirty="0">
                <a:solidFill>
                  <a:schemeClr val="tx1"/>
                </a:solidFill>
              </a:rPr>
              <a:t>每週</a:t>
            </a:r>
            <a:r>
              <a:rPr lang="en-US" altLang="zh-TW" sz="1600" b="1" u="sng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40</a:t>
            </a:r>
            <a:r>
              <a:rPr lang="zh-TW" altLang="en-US" sz="1600" dirty="0">
                <a:solidFill>
                  <a:schemeClr val="tx1"/>
                </a:solidFill>
              </a:rPr>
              <a:t>小時</a:t>
            </a:r>
            <a:endParaRPr lang="en-US" altLang="zh-TW" sz="1600" dirty="0">
              <a:solidFill>
                <a:schemeClr val="tx1"/>
              </a:solidFill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TW" sz="1600" dirty="0">
                <a:solidFill>
                  <a:schemeClr val="tx1"/>
                </a:solidFill>
              </a:rPr>
              <a:t>2</a:t>
            </a:r>
            <a:r>
              <a:rPr lang="zh-TW" altLang="en-US" sz="1600" dirty="0">
                <a:solidFill>
                  <a:schemeClr val="tx1"/>
                </a:solidFill>
              </a:rPr>
              <a:t>日之休息日</a:t>
            </a: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3FDABCE3-2DD5-E807-0B11-BF7FFE31DA08}"/>
              </a:ext>
            </a:extLst>
          </p:cNvPr>
          <p:cNvSpPr/>
          <p:nvPr/>
        </p:nvSpPr>
        <p:spPr>
          <a:xfrm>
            <a:off x="3187337" y="1579447"/>
            <a:ext cx="2746360" cy="888718"/>
          </a:xfrm>
          <a:prstGeom prst="rect">
            <a:avLst/>
          </a:prstGeom>
          <a:noFill/>
          <a:ln w="28575">
            <a:solidFill>
              <a:schemeClr val="accent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延長辦公時數</a:t>
            </a:r>
            <a:r>
              <a:rPr lang="en-US" altLang="zh-TW" sz="2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加班</a:t>
            </a:r>
            <a:r>
              <a:rPr lang="en-US" altLang="zh-TW" sz="2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dirty="0"/>
          </a:p>
        </p:txBody>
      </p:sp>
      <p:sp>
        <p:nvSpPr>
          <p:cNvPr id="11" name="箭號: 向下 10">
            <a:extLst>
              <a:ext uri="{FF2B5EF4-FFF2-40B4-BE49-F238E27FC236}">
                <a16:creationId xmlns:a16="http://schemas.microsoft.com/office/drawing/2014/main" id="{5D396BF7-F393-0110-85E9-242F89F4EA09}"/>
              </a:ext>
            </a:extLst>
          </p:cNvPr>
          <p:cNvSpPr/>
          <p:nvPr/>
        </p:nvSpPr>
        <p:spPr>
          <a:xfrm>
            <a:off x="4410694" y="2542408"/>
            <a:ext cx="341746" cy="413659"/>
          </a:xfrm>
          <a:prstGeom prst="downArrow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FE353AF4-EBD0-CCE3-826E-4B47B2F6DB1D}"/>
              </a:ext>
            </a:extLst>
          </p:cNvPr>
          <p:cNvSpPr/>
          <p:nvPr/>
        </p:nvSpPr>
        <p:spPr>
          <a:xfrm>
            <a:off x="3342696" y="2942090"/>
            <a:ext cx="2613891" cy="108319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TW" altLang="en-US" sz="1600" dirty="0">
                <a:solidFill>
                  <a:schemeClr val="tx1"/>
                </a:solidFill>
              </a:rPr>
              <a:t>經</a:t>
            </a:r>
            <a:r>
              <a:rPr lang="zh-TW" altLang="en-US" sz="1600" dirty="0">
                <a:solidFill>
                  <a:srgbClr val="FF0000"/>
                </a:solidFill>
              </a:rPr>
              <a:t>長官</a:t>
            </a:r>
            <a:r>
              <a:rPr lang="zh-TW" altLang="en-US" sz="1600" dirty="0">
                <a:solidFill>
                  <a:schemeClr val="tx1"/>
                </a:solidFill>
              </a:rPr>
              <a:t>指派</a:t>
            </a:r>
            <a:endParaRPr lang="en-US" altLang="zh-TW" sz="1600" dirty="0">
              <a:solidFill>
                <a:schemeClr val="tx1"/>
              </a:solidFill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TW" altLang="en-US" sz="1600" dirty="0">
                <a:solidFill>
                  <a:schemeClr val="tx1"/>
                </a:solidFill>
              </a:rPr>
              <a:t>法定辦公時間以外</a:t>
            </a:r>
            <a:endParaRPr lang="en-US" altLang="zh-TW" sz="1600" dirty="0">
              <a:solidFill>
                <a:schemeClr val="tx1"/>
              </a:solidFill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TW" altLang="en-US" sz="1600" dirty="0">
                <a:solidFill>
                  <a:schemeClr val="tx1"/>
                </a:solidFill>
              </a:rPr>
              <a:t>執行職務</a:t>
            </a:r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B4D9470B-54CD-EBC3-F5B2-C2370DF3055F}"/>
              </a:ext>
            </a:extLst>
          </p:cNvPr>
          <p:cNvSpPr/>
          <p:nvPr/>
        </p:nvSpPr>
        <p:spPr>
          <a:xfrm>
            <a:off x="295563" y="4978400"/>
            <a:ext cx="2613891" cy="1789185"/>
          </a:xfrm>
          <a:prstGeom prst="rect">
            <a:avLst/>
          </a:prstGeom>
          <a:noFill/>
          <a:ln w="25400">
            <a:solidFill>
              <a:schemeClr val="accent5">
                <a:lumMod val="50000"/>
              </a:schemeClr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zh-TW" altLang="en-US" sz="16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輪班輪休人員每日辦公時數依其服務機關之輪班輪休制度排定</a:t>
            </a:r>
            <a:endParaRPr lang="en-US" altLang="zh-TW" sz="16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50000"/>
              </a:lnSpc>
            </a:pPr>
            <a:endParaRPr lang="zh-TW" altLang="en-US" sz="16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id="{6F58A7BB-177E-BC63-4D27-B37D48292B1F}"/>
              </a:ext>
            </a:extLst>
          </p:cNvPr>
          <p:cNvSpPr/>
          <p:nvPr/>
        </p:nvSpPr>
        <p:spPr>
          <a:xfrm>
            <a:off x="3342696" y="4978402"/>
            <a:ext cx="2613891" cy="1789185"/>
          </a:xfrm>
          <a:prstGeom prst="rect">
            <a:avLst/>
          </a:prstGeom>
          <a:noFill/>
          <a:ln w="25400">
            <a:solidFill>
              <a:schemeClr val="accent5">
                <a:lumMod val="50000"/>
              </a:schemeClr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zh-TW" altLang="en-US" sz="16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奉派加班應於加班之日起</a:t>
            </a:r>
            <a:r>
              <a:rPr lang="en-US" altLang="zh-TW" sz="16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</a:t>
            </a:r>
            <a:r>
              <a:rPr lang="zh-TW" altLang="en-US" sz="16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個工作日內，至差勤系統申請簽核</a:t>
            </a:r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8605E179-B9B9-CC79-B417-83887BD66D19}"/>
              </a:ext>
            </a:extLst>
          </p:cNvPr>
          <p:cNvSpPr/>
          <p:nvPr/>
        </p:nvSpPr>
        <p:spPr>
          <a:xfrm>
            <a:off x="6258306" y="1577164"/>
            <a:ext cx="2659013" cy="888718"/>
          </a:xfrm>
          <a:prstGeom prst="rect">
            <a:avLst/>
          </a:prstGeom>
          <a:noFill/>
          <a:ln w="28575">
            <a:solidFill>
              <a:schemeClr val="accent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延長辦公時數上限</a:t>
            </a:r>
            <a:endParaRPr lang="zh-TW" altLang="en-US" dirty="0"/>
          </a:p>
        </p:txBody>
      </p:sp>
      <p:sp>
        <p:nvSpPr>
          <p:cNvPr id="19" name="箭號: 向下 18">
            <a:extLst>
              <a:ext uri="{FF2B5EF4-FFF2-40B4-BE49-F238E27FC236}">
                <a16:creationId xmlns:a16="http://schemas.microsoft.com/office/drawing/2014/main" id="{A0C51E63-E6C0-DBA0-C69F-ECA526407991}"/>
              </a:ext>
            </a:extLst>
          </p:cNvPr>
          <p:cNvSpPr/>
          <p:nvPr/>
        </p:nvSpPr>
        <p:spPr>
          <a:xfrm>
            <a:off x="7413392" y="2528433"/>
            <a:ext cx="341746" cy="413659"/>
          </a:xfrm>
          <a:prstGeom prst="downArrow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20" name="矩形 19">
            <a:extLst>
              <a:ext uri="{FF2B5EF4-FFF2-40B4-BE49-F238E27FC236}">
                <a16:creationId xmlns:a16="http://schemas.microsoft.com/office/drawing/2014/main" id="{C18416A4-1A55-DC4A-C260-4E8F6D3DC98C}"/>
              </a:ext>
            </a:extLst>
          </p:cNvPr>
          <p:cNvSpPr/>
          <p:nvPr/>
        </p:nvSpPr>
        <p:spPr>
          <a:xfrm>
            <a:off x="6258304" y="2956065"/>
            <a:ext cx="2613890" cy="187813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TW" altLang="en-US" sz="16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每日工時（正常</a:t>
            </a:r>
            <a:r>
              <a:rPr lang="en-US" altLang="zh-TW" sz="16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+</a:t>
            </a:r>
            <a:r>
              <a:rPr lang="zh-TW" altLang="en-US" sz="16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加班）上限</a:t>
            </a:r>
            <a:r>
              <a:rPr lang="en-US" altLang="zh-TW" sz="16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12</a:t>
            </a:r>
            <a:r>
              <a:rPr lang="zh-TW" altLang="en-US" sz="16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小時</a:t>
            </a:r>
            <a:r>
              <a:rPr lang="en-US" altLang="zh-TW" sz="16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=</a:t>
            </a:r>
            <a:r>
              <a:rPr lang="zh-TW" altLang="en-US" sz="16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工作日</a:t>
            </a:r>
            <a:r>
              <a:rPr lang="zh-TW" altLang="en-US" sz="16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加班時數上限</a:t>
            </a:r>
            <a:r>
              <a:rPr lang="en-US" altLang="zh-TW" sz="1600" b="1" u="sng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4</a:t>
            </a:r>
            <a:r>
              <a:rPr lang="zh-TW" altLang="en-US" sz="16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小時</a:t>
            </a:r>
            <a:r>
              <a:rPr lang="zh-TW" altLang="en-US" sz="16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zh-TW" altLang="en-US" sz="16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例假日</a:t>
            </a:r>
            <a:r>
              <a:rPr lang="zh-TW" altLang="en-US" sz="16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上限</a:t>
            </a:r>
            <a:r>
              <a:rPr lang="en-US" altLang="zh-TW" sz="1600" b="1" u="sng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12</a:t>
            </a:r>
            <a:r>
              <a:rPr lang="zh-TW" altLang="en-US" sz="16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小時</a:t>
            </a:r>
            <a:endParaRPr lang="en-US" altLang="zh-TW" sz="1600" b="1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TW" altLang="en-US" sz="16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每月</a:t>
            </a:r>
            <a:r>
              <a:rPr lang="zh-TW" altLang="en-US" sz="16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不得超過</a:t>
            </a:r>
            <a:r>
              <a:rPr lang="en-US" altLang="zh-TW" sz="16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60</a:t>
            </a:r>
            <a:r>
              <a:rPr lang="zh-TW" altLang="en-US" sz="16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小時</a:t>
            </a:r>
          </a:p>
        </p:txBody>
      </p:sp>
      <p:sp>
        <p:nvSpPr>
          <p:cNvPr id="22" name="矩形 21">
            <a:extLst>
              <a:ext uri="{FF2B5EF4-FFF2-40B4-BE49-F238E27FC236}">
                <a16:creationId xmlns:a16="http://schemas.microsoft.com/office/drawing/2014/main" id="{BBC8D011-5CEF-F830-8B02-11FF30E9C2CF}"/>
              </a:ext>
            </a:extLst>
          </p:cNvPr>
          <p:cNvSpPr/>
          <p:nvPr/>
        </p:nvSpPr>
        <p:spPr>
          <a:xfrm>
            <a:off x="6303428" y="4978402"/>
            <a:ext cx="2613891" cy="1789185"/>
          </a:xfrm>
          <a:prstGeom prst="rect">
            <a:avLst/>
          </a:prstGeom>
          <a:noFill/>
          <a:ln w="25400">
            <a:solidFill>
              <a:schemeClr val="accent5">
                <a:lumMod val="50000"/>
              </a:schemeClr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zh-TW" altLang="en-US" sz="16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請假時數</a:t>
            </a:r>
            <a:r>
              <a:rPr lang="zh-TW" altLang="en-US" sz="16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仍應</a:t>
            </a:r>
            <a:r>
              <a:rPr lang="zh-TW" altLang="en-US" sz="16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計入</a:t>
            </a:r>
            <a:r>
              <a:rPr lang="zh-TW" altLang="en-US" sz="16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當日</a:t>
            </a:r>
            <a:r>
              <a:rPr lang="zh-TW" altLang="en-US" sz="16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辦公時數</a:t>
            </a:r>
            <a:r>
              <a:rPr lang="zh-TW" altLang="en-US" sz="16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計算（請假</a:t>
            </a:r>
            <a:r>
              <a:rPr lang="en-US" altLang="zh-TW" sz="16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4</a:t>
            </a:r>
            <a:r>
              <a:rPr lang="zh-TW" altLang="en-US" sz="16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小時，工作</a:t>
            </a:r>
            <a:r>
              <a:rPr lang="en-US" altLang="zh-TW" sz="16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4</a:t>
            </a:r>
            <a:r>
              <a:rPr lang="zh-TW" altLang="en-US" sz="16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小時，加班時數至多</a:t>
            </a:r>
            <a:r>
              <a:rPr lang="en-US" altLang="zh-TW" sz="16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4</a:t>
            </a:r>
            <a:r>
              <a:rPr lang="zh-TW" altLang="en-US" sz="16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小時為限</a:t>
            </a:r>
            <a:r>
              <a:rPr lang="zh-TW" altLang="en-US" sz="16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）</a:t>
            </a:r>
            <a:endParaRPr lang="zh-TW" altLang="en-US" sz="16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5" name="矩形 24">
            <a:extLst>
              <a:ext uri="{FF2B5EF4-FFF2-40B4-BE49-F238E27FC236}">
                <a16:creationId xmlns:a16="http://schemas.microsoft.com/office/drawing/2014/main" id="{73C725D6-B1CD-BED8-6D96-598EFA6051F5}"/>
              </a:ext>
            </a:extLst>
          </p:cNvPr>
          <p:cNvSpPr/>
          <p:nvPr/>
        </p:nvSpPr>
        <p:spPr>
          <a:xfrm>
            <a:off x="9294650" y="1575255"/>
            <a:ext cx="2601788" cy="888718"/>
          </a:xfrm>
          <a:prstGeom prst="rect">
            <a:avLst/>
          </a:prstGeom>
          <a:noFill/>
          <a:ln w="25400">
            <a:solidFill>
              <a:schemeClr val="accent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加班補償</a:t>
            </a:r>
          </a:p>
        </p:txBody>
      </p:sp>
      <p:sp>
        <p:nvSpPr>
          <p:cNvPr id="26" name="箭號: 向下 25">
            <a:extLst>
              <a:ext uri="{FF2B5EF4-FFF2-40B4-BE49-F238E27FC236}">
                <a16:creationId xmlns:a16="http://schemas.microsoft.com/office/drawing/2014/main" id="{D30122E5-4630-7ED6-E1CD-F44245B58D94}"/>
              </a:ext>
            </a:extLst>
          </p:cNvPr>
          <p:cNvSpPr/>
          <p:nvPr/>
        </p:nvSpPr>
        <p:spPr>
          <a:xfrm>
            <a:off x="10495953" y="2518019"/>
            <a:ext cx="341746" cy="413659"/>
          </a:xfrm>
          <a:prstGeom prst="downArrow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27" name="矩形 26">
            <a:extLst>
              <a:ext uri="{FF2B5EF4-FFF2-40B4-BE49-F238E27FC236}">
                <a16:creationId xmlns:a16="http://schemas.microsoft.com/office/drawing/2014/main" id="{4183651B-3531-CC35-842D-660173023430}"/>
              </a:ext>
            </a:extLst>
          </p:cNvPr>
          <p:cNvSpPr/>
          <p:nvPr/>
        </p:nvSpPr>
        <p:spPr>
          <a:xfrm>
            <a:off x="9294650" y="2982987"/>
            <a:ext cx="2613890" cy="115358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TW" altLang="en-US" sz="16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加班費及補休為原則；例外為行政獎勵</a:t>
            </a:r>
            <a:endParaRPr lang="en-US" altLang="zh-TW" sz="16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TW" altLang="en-US" sz="16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補休期限</a:t>
            </a:r>
            <a:r>
              <a:rPr lang="en-US" altLang="zh-TW" sz="16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</a:t>
            </a:r>
            <a:r>
              <a:rPr lang="zh-TW" altLang="en-US" sz="16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</a:p>
        </p:txBody>
      </p:sp>
      <p:sp>
        <p:nvSpPr>
          <p:cNvPr id="28" name="矩形 27">
            <a:extLst>
              <a:ext uri="{FF2B5EF4-FFF2-40B4-BE49-F238E27FC236}">
                <a16:creationId xmlns:a16="http://schemas.microsoft.com/office/drawing/2014/main" id="{F16E8328-9DD9-D34D-BA72-1F5FEA1ECEAA}"/>
              </a:ext>
            </a:extLst>
          </p:cNvPr>
          <p:cNvSpPr/>
          <p:nvPr/>
        </p:nvSpPr>
        <p:spPr>
          <a:xfrm>
            <a:off x="9276177" y="4978402"/>
            <a:ext cx="2620260" cy="1789185"/>
          </a:xfrm>
          <a:prstGeom prst="rect">
            <a:avLst/>
          </a:prstGeom>
          <a:noFill/>
          <a:ln w="25400">
            <a:solidFill>
              <a:schemeClr val="accent6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endParaRPr lang="en-US" altLang="zh-TW" sz="16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zh-TW" altLang="en-US" sz="16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加班費及加班補償之核給以小時為單位計算</a:t>
            </a:r>
            <a:endParaRPr lang="en-US" altLang="zh-TW" sz="16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zh-TW" altLang="en-US" sz="16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遷調人員如為年資銜接者</a:t>
            </a:r>
            <a:r>
              <a:rPr lang="zh-TW" altLang="en-US" sz="1600" dirty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，</a:t>
            </a:r>
            <a:r>
              <a:rPr lang="zh-TW" altLang="en-US" sz="16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得攜至新機關續行補休</a:t>
            </a:r>
            <a:endParaRPr lang="en-US" altLang="zh-TW" sz="1600" dirty="0">
              <a:solidFill>
                <a:schemeClr val="tx1"/>
              </a:solidFill>
              <a:latin typeface="新細明體" panose="02020500000000000000" pitchFamily="18" charset="-120"/>
              <a:ea typeface="新細明體" panose="02020500000000000000" pitchFamily="18" charset="-120"/>
            </a:endParaRPr>
          </a:p>
          <a:p>
            <a:pPr>
              <a:lnSpc>
                <a:spcPct val="150000"/>
              </a:lnSpc>
            </a:pPr>
            <a:endParaRPr lang="zh-TW" altLang="en-US" sz="1600" u="sng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1794337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id="{12E3F881-502B-4A23-AE61-CC9A2E1CAE19}"/>
              </a:ext>
            </a:extLst>
          </p:cNvPr>
          <p:cNvSpPr/>
          <p:nvPr/>
        </p:nvSpPr>
        <p:spPr>
          <a:xfrm>
            <a:off x="790833" y="262500"/>
            <a:ext cx="11239490" cy="88871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09585"/>
            <a:endParaRPr lang="zh-TW" altLang="en-US" sz="2400" dirty="0">
              <a:solidFill>
                <a:prstClr val="white"/>
              </a:solidFill>
              <a:latin typeface="Calibri Light"/>
            </a:endParaRP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07E444EF-188A-4158-91E2-6D05917D6D5E}"/>
              </a:ext>
            </a:extLst>
          </p:cNvPr>
          <p:cNvSpPr/>
          <p:nvPr/>
        </p:nvSpPr>
        <p:spPr>
          <a:xfrm>
            <a:off x="263989" y="1"/>
            <a:ext cx="526844" cy="1153948"/>
          </a:xfrm>
          <a:prstGeom prst="rect">
            <a:avLst/>
          </a:prstGeom>
          <a:solidFill>
            <a:srgbClr val="FCD6C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09585"/>
            <a:endParaRPr lang="zh-CN" altLang="en-US" sz="2400">
              <a:solidFill>
                <a:prstClr val="white"/>
              </a:solidFill>
              <a:latin typeface="Calibri Light"/>
            </a:endParaRPr>
          </a:p>
        </p:txBody>
      </p:sp>
      <p:sp>
        <p:nvSpPr>
          <p:cNvPr id="12" name="文本框 27">
            <a:extLst>
              <a:ext uri="{FF2B5EF4-FFF2-40B4-BE49-F238E27FC236}">
                <a16:creationId xmlns:a16="http://schemas.microsoft.com/office/drawing/2014/main" id="{D3409EAF-9019-4A3C-9A5D-D0022B998B0A}"/>
              </a:ext>
            </a:extLst>
          </p:cNvPr>
          <p:cNvSpPr txBox="1"/>
          <p:nvPr/>
        </p:nvSpPr>
        <p:spPr>
          <a:xfrm>
            <a:off x="527411" y="98659"/>
            <a:ext cx="11465781" cy="140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09585"/>
            <a:r>
              <a:rPr lang="zh-TW" altLang="en-US" sz="4267" b="1" spc="800" dirty="0">
                <a:ln>
                  <a:solidFill>
                    <a:prstClr val="white">
                      <a:lumMod val="50000"/>
                    </a:prstClr>
                  </a:solidFill>
                </a:ln>
                <a:solidFill>
                  <a:prstClr val="black"/>
                </a:solidFill>
                <a:latin typeface="CHei3HK-Bold" panose="00000800000000000000" pitchFamily="50" charset="-120"/>
                <a:ea typeface="CHei3HK-Bold" panose="00000800000000000000" pitchFamily="50" charset="-120"/>
                <a:cs typeface="文泉驛等寬微米黑" panose="020B0606030804020204" pitchFamily="34" charset="-120"/>
              </a:rPr>
              <a:t>公務人員及兼行政教師</a:t>
            </a:r>
          </a:p>
          <a:p>
            <a:pPr algn="ctr" defTabSz="609585"/>
            <a:r>
              <a:rPr lang="en-US" altLang="zh-TW" sz="4267" b="1" spc="800" dirty="0">
                <a:ln>
                  <a:solidFill>
                    <a:prstClr val="white">
                      <a:lumMod val="50000"/>
                    </a:prstClr>
                  </a:solidFill>
                </a:ln>
                <a:solidFill>
                  <a:prstClr val="black"/>
                </a:solidFill>
                <a:latin typeface="CHei3HK-Bold" panose="00000800000000000000" pitchFamily="50" charset="-120"/>
                <a:ea typeface="CHei3HK-Bold" panose="00000800000000000000" pitchFamily="50" charset="-120"/>
                <a:cs typeface="文泉驛等寬微米黑" panose="020B0606030804020204" pitchFamily="34" charset="-120"/>
              </a:rPr>
              <a:t>-</a:t>
            </a:r>
            <a:r>
              <a:rPr lang="zh-TW" altLang="en-US" sz="2800" b="1" spc="800" dirty="0">
                <a:ln>
                  <a:solidFill>
                    <a:prstClr val="white">
                      <a:lumMod val="50000"/>
                    </a:prstClr>
                  </a:solidFill>
                </a:ln>
                <a:solidFill>
                  <a:prstClr val="black"/>
                </a:solidFill>
                <a:latin typeface="CHei3HK-Bold" panose="00000800000000000000" pitchFamily="50" charset="-120"/>
                <a:ea typeface="CHei3HK-Bold" panose="00000800000000000000" pitchFamily="50" charset="-120"/>
                <a:cs typeface="文泉驛等寬微米黑" panose="020B0606030804020204" pitchFamily="34" charset="-120"/>
              </a:rPr>
              <a:t>辦公時數例外情形及規定</a:t>
            </a:r>
            <a:endParaRPr lang="en-US" altLang="zh-TW" sz="2800" b="1" spc="800" dirty="0">
              <a:ln>
                <a:solidFill>
                  <a:prstClr val="white">
                    <a:lumMod val="50000"/>
                  </a:prstClr>
                </a:solidFill>
              </a:ln>
              <a:solidFill>
                <a:prstClr val="black"/>
              </a:solidFill>
              <a:latin typeface="CHei3HK-Bold" panose="00000800000000000000" pitchFamily="50" charset="-120"/>
              <a:ea typeface="CHei3HK-Bold" panose="00000800000000000000" pitchFamily="50" charset="-120"/>
              <a:cs typeface="文泉驛等寬微米黑" panose="020B0606030804020204" pitchFamily="34" charset="-120"/>
            </a:endParaRP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163123D2-7F7C-BC37-73E1-89E8B7CC0BA2}"/>
              </a:ext>
            </a:extLst>
          </p:cNvPr>
          <p:cNvSpPr/>
          <p:nvPr/>
        </p:nvSpPr>
        <p:spPr>
          <a:xfrm>
            <a:off x="263989" y="1579447"/>
            <a:ext cx="8593684" cy="888718"/>
          </a:xfrm>
          <a:prstGeom prst="rect">
            <a:avLst/>
          </a:prstGeom>
          <a:noFill/>
          <a:ln w="28575">
            <a:solidFill>
              <a:schemeClr val="accent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zh-TW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en-US" sz="2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搶救重大災害、處理緊急或重大突發事件、辧理重大專案</a:t>
            </a:r>
          </a:p>
          <a:p>
            <a:pPr algn="ctr"/>
            <a:endParaRPr lang="zh-TW" altLang="en-US" dirty="0"/>
          </a:p>
        </p:txBody>
      </p:sp>
      <p:sp>
        <p:nvSpPr>
          <p:cNvPr id="8" name="箭號: 向下 7">
            <a:extLst>
              <a:ext uri="{FF2B5EF4-FFF2-40B4-BE49-F238E27FC236}">
                <a16:creationId xmlns:a16="http://schemas.microsoft.com/office/drawing/2014/main" id="{2865F232-09AA-F7B5-F889-277831D5F01D}"/>
              </a:ext>
            </a:extLst>
          </p:cNvPr>
          <p:cNvSpPr/>
          <p:nvPr/>
        </p:nvSpPr>
        <p:spPr>
          <a:xfrm>
            <a:off x="1479452" y="2505284"/>
            <a:ext cx="341746" cy="413659"/>
          </a:xfrm>
          <a:prstGeom prst="downArrow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5C433ED2-25CD-194D-B790-5C3F08B43B67}"/>
              </a:ext>
            </a:extLst>
          </p:cNvPr>
          <p:cNvSpPr/>
          <p:nvPr/>
        </p:nvSpPr>
        <p:spPr>
          <a:xfrm>
            <a:off x="295563" y="2956065"/>
            <a:ext cx="2613891" cy="88871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ctr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TW" altLang="en-US" sz="1600" dirty="0">
                <a:solidFill>
                  <a:schemeClr val="tx1"/>
                </a:solidFill>
              </a:rPr>
              <a:t>每日工時上限</a:t>
            </a:r>
            <a:r>
              <a:rPr lang="en-US" altLang="zh-TW" sz="1600" u="sng" dirty="0">
                <a:solidFill>
                  <a:schemeClr val="tx1"/>
                </a:solidFill>
              </a:rPr>
              <a:t>14</a:t>
            </a:r>
            <a:r>
              <a:rPr lang="zh-TW" altLang="en-US" sz="1600" dirty="0">
                <a:solidFill>
                  <a:schemeClr val="tx1"/>
                </a:solidFill>
              </a:rPr>
              <a:t>小時</a:t>
            </a:r>
            <a:endParaRPr lang="en-US" altLang="zh-TW" sz="1600" dirty="0">
              <a:solidFill>
                <a:schemeClr val="tx1"/>
              </a:solidFill>
            </a:endParaRPr>
          </a:p>
          <a:p>
            <a:pPr marL="285750" indent="-285750" algn="ctr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TW" altLang="en-US" sz="1600" dirty="0">
                <a:solidFill>
                  <a:schemeClr val="tx1"/>
                </a:solidFill>
              </a:rPr>
              <a:t>每月加班上限</a:t>
            </a:r>
            <a:r>
              <a:rPr lang="en-US" altLang="zh-TW" sz="1600" u="sng" dirty="0">
                <a:solidFill>
                  <a:schemeClr val="tx1"/>
                </a:solidFill>
              </a:rPr>
              <a:t>80</a:t>
            </a:r>
            <a:r>
              <a:rPr lang="zh-TW" altLang="en-US" sz="1600" dirty="0">
                <a:solidFill>
                  <a:schemeClr val="tx1"/>
                </a:solidFill>
              </a:rPr>
              <a:t>小時</a:t>
            </a:r>
          </a:p>
        </p:txBody>
      </p:sp>
      <p:sp>
        <p:nvSpPr>
          <p:cNvPr id="10" name="箭號: 向下 9">
            <a:extLst>
              <a:ext uri="{FF2B5EF4-FFF2-40B4-BE49-F238E27FC236}">
                <a16:creationId xmlns:a16="http://schemas.microsoft.com/office/drawing/2014/main" id="{47EBCA60-F312-9687-4060-E4C8BEC7CD39}"/>
              </a:ext>
            </a:extLst>
          </p:cNvPr>
          <p:cNvSpPr/>
          <p:nvPr/>
        </p:nvSpPr>
        <p:spPr>
          <a:xfrm>
            <a:off x="4330732" y="2505287"/>
            <a:ext cx="341746" cy="413659"/>
          </a:xfrm>
          <a:prstGeom prst="downArrow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11" name="箭號: 向下 10">
            <a:extLst>
              <a:ext uri="{FF2B5EF4-FFF2-40B4-BE49-F238E27FC236}">
                <a16:creationId xmlns:a16="http://schemas.microsoft.com/office/drawing/2014/main" id="{19F7DA86-DED9-51B4-D094-6C632C7259F8}"/>
              </a:ext>
            </a:extLst>
          </p:cNvPr>
          <p:cNvSpPr/>
          <p:nvPr/>
        </p:nvSpPr>
        <p:spPr>
          <a:xfrm>
            <a:off x="7217192" y="2511920"/>
            <a:ext cx="341746" cy="413659"/>
          </a:xfrm>
          <a:prstGeom prst="downArrow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8AB08C23-56A3-EAC5-947A-F684530A1E14}"/>
              </a:ext>
            </a:extLst>
          </p:cNvPr>
          <p:cNvSpPr/>
          <p:nvPr/>
        </p:nvSpPr>
        <p:spPr>
          <a:xfrm>
            <a:off x="6023051" y="2981402"/>
            <a:ext cx="2620259" cy="1629831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zh-TW" altLang="en-US" sz="16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特殊重大專案</a:t>
            </a:r>
            <a:endParaRPr lang="en-US" altLang="zh-TW" sz="1600" b="1" dirty="0">
              <a:solidFill>
                <a:srgbClr val="C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TW" sz="16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</a:t>
            </a:r>
            <a:r>
              <a:rPr lang="zh-TW" altLang="en-US" sz="16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個月加班上限</a:t>
            </a:r>
            <a:r>
              <a:rPr lang="en-US" altLang="zh-TW" sz="16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240</a:t>
            </a:r>
            <a:r>
              <a:rPr lang="zh-TW" altLang="en-US" sz="16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小時（</a:t>
            </a:r>
            <a:r>
              <a:rPr lang="zh-TW" altLang="en-US" sz="1600" u="sng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不受每月加班上限</a:t>
            </a:r>
            <a:r>
              <a:rPr lang="en-US" altLang="zh-TW" sz="1600" u="sng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80</a:t>
            </a:r>
            <a:r>
              <a:rPr lang="zh-TW" altLang="en-US" sz="1600" u="sng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小時限制</a:t>
            </a:r>
            <a:r>
              <a:rPr lang="zh-TW" altLang="en-US" sz="16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）    </a:t>
            </a:r>
            <a:r>
              <a:rPr lang="zh-TW" altLang="en-US" sz="10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審慎評估運用</a:t>
            </a:r>
            <a:endParaRPr lang="en-US" altLang="zh-TW" sz="1000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id="{0D360631-2173-FE45-315E-D76E89AA00E8}"/>
              </a:ext>
            </a:extLst>
          </p:cNvPr>
          <p:cNvSpPr/>
          <p:nvPr/>
        </p:nvSpPr>
        <p:spPr>
          <a:xfrm>
            <a:off x="9298540" y="1575255"/>
            <a:ext cx="2601788" cy="888718"/>
          </a:xfrm>
          <a:prstGeom prst="rect">
            <a:avLst/>
          </a:prstGeom>
          <a:noFill/>
          <a:ln w="25400">
            <a:solidFill>
              <a:schemeClr val="accent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tx1"/>
                </a:solidFill>
              </a:rPr>
              <a:t>辦理季節性</a:t>
            </a:r>
            <a:endParaRPr lang="en-US" altLang="zh-TW" dirty="0">
              <a:solidFill>
                <a:schemeClr val="tx1"/>
              </a:solidFill>
            </a:endParaRPr>
          </a:p>
          <a:p>
            <a:pPr algn="ctr"/>
            <a:r>
              <a:rPr lang="zh-TW" altLang="en-US" dirty="0">
                <a:solidFill>
                  <a:schemeClr val="tx1"/>
                </a:solidFill>
              </a:rPr>
              <a:t>週期性業務</a:t>
            </a:r>
          </a:p>
        </p:txBody>
      </p:sp>
      <p:sp>
        <p:nvSpPr>
          <p:cNvPr id="16" name="箭號: 向下 15">
            <a:extLst>
              <a:ext uri="{FF2B5EF4-FFF2-40B4-BE49-F238E27FC236}">
                <a16:creationId xmlns:a16="http://schemas.microsoft.com/office/drawing/2014/main" id="{6EBF3E86-C876-9164-7678-B8735AA6BFD6}"/>
              </a:ext>
            </a:extLst>
          </p:cNvPr>
          <p:cNvSpPr/>
          <p:nvPr/>
        </p:nvSpPr>
        <p:spPr>
          <a:xfrm>
            <a:off x="10499843" y="2518019"/>
            <a:ext cx="341746" cy="413659"/>
          </a:xfrm>
          <a:prstGeom prst="downArrow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18" name="矩形 17">
            <a:extLst>
              <a:ext uri="{FF2B5EF4-FFF2-40B4-BE49-F238E27FC236}">
                <a16:creationId xmlns:a16="http://schemas.microsoft.com/office/drawing/2014/main" id="{2C78D76F-853D-C105-C031-709210ACD1EA}"/>
              </a:ext>
            </a:extLst>
          </p:cNvPr>
          <p:cNvSpPr/>
          <p:nvPr/>
        </p:nvSpPr>
        <p:spPr>
          <a:xfrm>
            <a:off x="9298540" y="2982989"/>
            <a:ext cx="2613890" cy="89145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ctr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TW" altLang="en-US" sz="16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每日工時上限</a:t>
            </a:r>
            <a:r>
              <a:rPr lang="en-US" altLang="zh-TW" sz="1600" u="sng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12</a:t>
            </a:r>
            <a:r>
              <a:rPr lang="zh-TW" altLang="en-US" sz="16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小時</a:t>
            </a:r>
            <a:endParaRPr lang="en-US" altLang="zh-TW" sz="16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85750" indent="-285750" algn="ctr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TW" altLang="en-US" sz="16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每月加班上限</a:t>
            </a:r>
            <a:r>
              <a:rPr lang="en-US" altLang="zh-TW" sz="1600" u="sng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80</a:t>
            </a:r>
            <a:r>
              <a:rPr lang="zh-TW" altLang="en-US" sz="16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小時</a:t>
            </a:r>
          </a:p>
        </p:txBody>
      </p:sp>
      <p:sp>
        <p:nvSpPr>
          <p:cNvPr id="19" name="矩形 18">
            <a:extLst>
              <a:ext uri="{FF2B5EF4-FFF2-40B4-BE49-F238E27FC236}">
                <a16:creationId xmlns:a16="http://schemas.microsoft.com/office/drawing/2014/main" id="{17799A13-D25D-6305-63FA-AA9F04E8BD51}"/>
              </a:ext>
            </a:extLst>
          </p:cNvPr>
          <p:cNvSpPr/>
          <p:nvPr/>
        </p:nvSpPr>
        <p:spPr>
          <a:xfrm>
            <a:off x="3159308" y="2956064"/>
            <a:ext cx="2613891" cy="177269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zh-TW" altLang="en-US" sz="16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急迫必要、人力調度困難</a:t>
            </a:r>
            <a:endParaRPr lang="en-US" altLang="zh-TW" sz="1600" b="1" dirty="0">
              <a:solidFill>
                <a:srgbClr val="C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TW" altLang="en-US" sz="16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每日工時</a:t>
            </a:r>
            <a:r>
              <a:rPr lang="zh-TW" altLang="en-US" sz="1600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不受</a:t>
            </a:r>
            <a:r>
              <a:rPr lang="en-US" altLang="zh-TW" sz="1600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14</a:t>
            </a:r>
            <a:r>
              <a:rPr lang="zh-TW" altLang="en-US" sz="1600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小時之限制（</a:t>
            </a:r>
            <a:r>
              <a:rPr lang="zh-TW" altLang="en-US" sz="16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不得連續超過</a:t>
            </a:r>
            <a:r>
              <a:rPr lang="en-US" altLang="zh-TW" sz="16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</a:t>
            </a:r>
            <a:r>
              <a:rPr lang="zh-TW" altLang="en-US" sz="16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日</a:t>
            </a:r>
            <a:r>
              <a:rPr lang="zh-TW" altLang="en-US" sz="1600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）</a:t>
            </a:r>
            <a:r>
              <a:rPr lang="zh-TW" altLang="en-US" sz="16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；每月加班上限</a:t>
            </a:r>
            <a:r>
              <a:rPr lang="en-US" altLang="zh-TW" sz="1600" u="sng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80</a:t>
            </a:r>
            <a:r>
              <a:rPr lang="zh-TW" altLang="en-US" sz="16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小時</a:t>
            </a:r>
            <a:endParaRPr lang="en-US" altLang="zh-TW" sz="16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0" name="矩形 19">
            <a:extLst>
              <a:ext uri="{FF2B5EF4-FFF2-40B4-BE49-F238E27FC236}">
                <a16:creationId xmlns:a16="http://schemas.microsoft.com/office/drawing/2014/main" id="{C3C72721-A071-4210-C3E8-7B759021F009}"/>
              </a:ext>
            </a:extLst>
          </p:cNvPr>
          <p:cNvSpPr/>
          <p:nvPr/>
        </p:nvSpPr>
        <p:spPr>
          <a:xfrm>
            <a:off x="295563" y="4834194"/>
            <a:ext cx="2613891" cy="1968544"/>
          </a:xfrm>
          <a:prstGeom prst="rect">
            <a:avLst/>
          </a:prstGeom>
          <a:noFill/>
          <a:ln w="25400">
            <a:solidFill>
              <a:schemeClr val="accent5">
                <a:lumMod val="50000"/>
              </a:schemeClr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zh-TW" altLang="en-US" sz="16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加班時數累計逾</a:t>
            </a:r>
            <a:r>
              <a:rPr lang="en-US" altLang="zh-TW" sz="16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60</a:t>
            </a:r>
            <a:r>
              <a:rPr lang="zh-TW" altLang="en-US" sz="16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小時（不得逾</a:t>
            </a:r>
            <a:r>
              <a:rPr lang="en-US" altLang="zh-TW" sz="16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80</a:t>
            </a:r>
            <a:r>
              <a:rPr lang="zh-TW" altLang="en-US" sz="16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小時）</a:t>
            </a:r>
            <a:endParaRPr lang="en-US" altLang="zh-TW" sz="16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zh-TW" altLang="en-US" sz="1600" b="1" u="sng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事由發生之日起</a:t>
            </a:r>
            <a:r>
              <a:rPr lang="en-US" altLang="zh-TW" sz="1600" b="1" u="sng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lang="zh-TW" altLang="en-US" sz="1600" b="1" u="sng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個月</a:t>
            </a:r>
            <a:r>
              <a:rPr lang="zh-TW" altLang="en-US" sz="16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內函報教育局轉府層</a:t>
            </a:r>
            <a:r>
              <a:rPr lang="zh-TW" altLang="en-US" sz="1600" b="1" u="sng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備查</a:t>
            </a:r>
            <a:endParaRPr lang="en-US" altLang="zh-TW" sz="1600" b="1" u="sng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1" name="矩形 20">
            <a:extLst>
              <a:ext uri="{FF2B5EF4-FFF2-40B4-BE49-F238E27FC236}">
                <a16:creationId xmlns:a16="http://schemas.microsoft.com/office/drawing/2014/main" id="{CA066A74-A290-3996-7261-BB6C3E620145}"/>
              </a:ext>
            </a:extLst>
          </p:cNvPr>
          <p:cNvSpPr/>
          <p:nvPr/>
        </p:nvSpPr>
        <p:spPr>
          <a:xfrm>
            <a:off x="3230013" y="4834194"/>
            <a:ext cx="2543184" cy="1968544"/>
          </a:xfrm>
          <a:prstGeom prst="rect">
            <a:avLst/>
          </a:prstGeom>
          <a:noFill/>
          <a:ln w="25400">
            <a:solidFill>
              <a:schemeClr val="accent5">
                <a:lumMod val="50000"/>
              </a:schemeClr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zh-TW" altLang="en-US" sz="16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每日工時逾</a:t>
            </a:r>
            <a:r>
              <a:rPr lang="en-US" altLang="zh-TW" sz="16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14</a:t>
            </a:r>
            <a:r>
              <a:rPr lang="zh-TW" altLang="en-US" sz="16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小時</a:t>
            </a:r>
            <a:r>
              <a:rPr lang="zh-TW" altLang="en-US" sz="1600" u="sng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或</a:t>
            </a:r>
            <a:r>
              <a:rPr lang="zh-TW" altLang="en-US" sz="16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加班時數累計逾</a:t>
            </a:r>
            <a:r>
              <a:rPr lang="en-US" altLang="zh-TW" sz="16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60</a:t>
            </a:r>
            <a:r>
              <a:rPr lang="zh-TW" altLang="en-US" sz="16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小時（不得超過</a:t>
            </a:r>
            <a:r>
              <a:rPr lang="en-US" altLang="zh-TW" sz="16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80</a:t>
            </a:r>
            <a:r>
              <a:rPr lang="zh-TW" altLang="en-US" sz="16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小時）</a:t>
            </a:r>
            <a:endParaRPr lang="en-US" altLang="zh-TW" sz="16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zh-TW" altLang="en-US" sz="1600" b="1" u="sng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事由發生之日起</a:t>
            </a:r>
            <a:r>
              <a:rPr lang="en-US" altLang="zh-TW" sz="1600" b="1" u="sng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lang="zh-TW" altLang="en-US" sz="1600" b="1" u="sng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個月</a:t>
            </a:r>
            <a:r>
              <a:rPr lang="zh-TW" altLang="en-US" sz="16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內函報教育局轉府</a:t>
            </a:r>
            <a:r>
              <a:rPr lang="zh-TW" altLang="en-US" sz="1600" b="1" u="sng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備查</a:t>
            </a:r>
          </a:p>
        </p:txBody>
      </p:sp>
      <p:sp>
        <p:nvSpPr>
          <p:cNvPr id="23" name="矩形 22">
            <a:extLst>
              <a:ext uri="{FF2B5EF4-FFF2-40B4-BE49-F238E27FC236}">
                <a16:creationId xmlns:a16="http://schemas.microsoft.com/office/drawing/2014/main" id="{B6D30CEE-2264-D6C5-E3EB-486C33DF58CA}"/>
              </a:ext>
            </a:extLst>
          </p:cNvPr>
          <p:cNvSpPr/>
          <p:nvPr/>
        </p:nvSpPr>
        <p:spPr>
          <a:xfrm>
            <a:off x="6023049" y="4834194"/>
            <a:ext cx="2620260" cy="1968544"/>
          </a:xfrm>
          <a:prstGeom prst="rect">
            <a:avLst/>
          </a:prstGeom>
          <a:noFill/>
          <a:ln w="25400">
            <a:solidFill>
              <a:schemeClr val="accent5">
                <a:lumMod val="50000"/>
              </a:schemeClr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zh-TW" altLang="en-US" sz="16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事前函報教育局轉府層</a:t>
            </a:r>
            <a:r>
              <a:rPr lang="zh-TW" altLang="en-US" sz="1600" b="1" u="sng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同意</a:t>
            </a:r>
          </a:p>
        </p:txBody>
      </p:sp>
      <p:sp>
        <p:nvSpPr>
          <p:cNvPr id="24" name="星形: 四角 23">
            <a:extLst>
              <a:ext uri="{FF2B5EF4-FFF2-40B4-BE49-F238E27FC236}">
                <a16:creationId xmlns:a16="http://schemas.microsoft.com/office/drawing/2014/main" id="{8A31AB8C-0775-2F6B-4012-5A14FCB80534}"/>
              </a:ext>
            </a:extLst>
          </p:cNvPr>
          <p:cNvSpPr/>
          <p:nvPr/>
        </p:nvSpPr>
        <p:spPr>
          <a:xfrm>
            <a:off x="7437414" y="4304147"/>
            <a:ext cx="145643" cy="212437"/>
          </a:xfrm>
          <a:prstGeom prst="star4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5" name="星形: 四角 24">
            <a:extLst>
              <a:ext uri="{FF2B5EF4-FFF2-40B4-BE49-F238E27FC236}">
                <a16:creationId xmlns:a16="http://schemas.microsoft.com/office/drawing/2014/main" id="{8B96F8CA-9515-E0F7-E887-BF908E253E1A}"/>
              </a:ext>
            </a:extLst>
          </p:cNvPr>
          <p:cNvSpPr/>
          <p:nvPr/>
        </p:nvSpPr>
        <p:spPr>
          <a:xfrm>
            <a:off x="8388759" y="4304146"/>
            <a:ext cx="145643" cy="212437"/>
          </a:xfrm>
          <a:prstGeom prst="star4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8" name="矩形 27">
            <a:extLst>
              <a:ext uri="{FF2B5EF4-FFF2-40B4-BE49-F238E27FC236}">
                <a16:creationId xmlns:a16="http://schemas.microsoft.com/office/drawing/2014/main" id="{B3AE23CC-BC0B-9DC6-540F-56B836FF149F}"/>
              </a:ext>
            </a:extLst>
          </p:cNvPr>
          <p:cNvSpPr/>
          <p:nvPr/>
        </p:nvSpPr>
        <p:spPr>
          <a:xfrm>
            <a:off x="9280067" y="4611233"/>
            <a:ext cx="2620260" cy="2191505"/>
          </a:xfrm>
          <a:prstGeom prst="rect">
            <a:avLst/>
          </a:prstGeom>
          <a:noFill/>
          <a:ln w="25400">
            <a:solidFill>
              <a:schemeClr val="accent6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zh-TW" altLang="en-US" sz="16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加班時數累計逾</a:t>
            </a:r>
            <a:r>
              <a:rPr lang="en-US" altLang="zh-TW" sz="16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60</a:t>
            </a:r>
            <a:r>
              <a:rPr lang="zh-TW" altLang="en-US" sz="16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小時</a:t>
            </a:r>
            <a:r>
              <a:rPr lang="zh-TW" altLang="en-US" sz="1600" dirty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，不得超過</a:t>
            </a:r>
            <a:r>
              <a:rPr lang="en-US" altLang="zh-TW" sz="1600" dirty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80</a:t>
            </a:r>
            <a:r>
              <a:rPr lang="zh-TW" altLang="en-US" sz="1600" dirty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小時</a:t>
            </a:r>
            <a:endParaRPr lang="en-US" altLang="zh-TW" sz="16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zh-TW" altLang="en-US" sz="1600" b="1" u="sng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事前</a:t>
            </a:r>
            <a:r>
              <a:rPr lang="zh-TW" altLang="en-US" sz="16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函報教育局轉府層同意</a:t>
            </a:r>
            <a:endParaRPr lang="en-US" altLang="zh-TW" sz="16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en-US" altLang="zh-TW" sz="1600" b="1" u="sng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</a:t>
            </a:r>
            <a:r>
              <a:rPr lang="zh-TW" altLang="en-US" sz="1600" b="1" u="sng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個月</a:t>
            </a:r>
            <a:r>
              <a:rPr lang="zh-TW" altLang="en-US" sz="16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為限，必要時</a:t>
            </a:r>
            <a:r>
              <a:rPr lang="zh-TW" altLang="en-US" sz="1600" u="sng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得再延長</a:t>
            </a:r>
            <a:r>
              <a:rPr lang="en-US" altLang="zh-TW" sz="1600" u="sng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lang="zh-TW" altLang="en-US" sz="1600" u="sng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個月</a:t>
            </a: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3A1069E8-9B9D-6572-7B6F-84A6B68812BF}"/>
              </a:ext>
            </a:extLst>
          </p:cNvPr>
          <p:cNvSpPr/>
          <p:nvPr/>
        </p:nvSpPr>
        <p:spPr>
          <a:xfrm>
            <a:off x="9294650" y="1575255"/>
            <a:ext cx="2601788" cy="888718"/>
          </a:xfrm>
          <a:prstGeom prst="rect">
            <a:avLst/>
          </a:prstGeom>
          <a:noFill/>
          <a:ln w="25400">
            <a:solidFill>
              <a:schemeClr val="accent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tx1"/>
                </a:solidFill>
              </a:rPr>
              <a:t>辦理季節性</a:t>
            </a:r>
            <a:endParaRPr lang="en-US" altLang="zh-TW" dirty="0">
              <a:solidFill>
                <a:schemeClr val="tx1"/>
              </a:solidFill>
            </a:endParaRPr>
          </a:p>
          <a:p>
            <a:pPr algn="ctr"/>
            <a:r>
              <a:rPr lang="zh-TW" altLang="en-US" dirty="0">
                <a:solidFill>
                  <a:schemeClr val="tx1"/>
                </a:solidFill>
              </a:rPr>
              <a:t>週期性業務</a:t>
            </a:r>
          </a:p>
        </p:txBody>
      </p:sp>
      <p:sp>
        <p:nvSpPr>
          <p:cNvPr id="6" name="箭號: 向下 5">
            <a:extLst>
              <a:ext uri="{FF2B5EF4-FFF2-40B4-BE49-F238E27FC236}">
                <a16:creationId xmlns:a16="http://schemas.microsoft.com/office/drawing/2014/main" id="{332FDCC8-CC22-0542-ED80-7BE50AB7B11D}"/>
              </a:ext>
            </a:extLst>
          </p:cNvPr>
          <p:cNvSpPr/>
          <p:nvPr/>
        </p:nvSpPr>
        <p:spPr>
          <a:xfrm>
            <a:off x="10495953" y="2518019"/>
            <a:ext cx="341746" cy="413659"/>
          </a:xfrm>
          <a:prstGeom prst="downArrow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5C919FCA-CD3B-5D60-DF80-26BCD1988A3D}"/>
              </a:ext>
            </a:extLst>
          </p:cNvPr>
          <p:cNvSpPr/>
          <p:nvPr/>
        </p:nvSpPr>
        <p:spPr>
          <a:xfrm>
            <a:off x="9294650" y="2982989"/>
            <a:ext cx="2613890" cy="89145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ctr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TW" altLang="en-US" sz="16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每日工時上限</a:t>
            </a:r>
            <a:r>
              <a:rPr lang="en-US" altLang="zh-TW" sz="1600" u="sng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12</a:t>
            </a:r>
            <a:r>
              <a:rPr lang="zh-TW" altLang="en-US" sz="16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小時</a:t>
            </a:r>
            <a:endParaRPr lang="en-US" altLang="zh-TW" sz="16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85750" indent="-285750" algn="ctr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TW" altLang="en-US" sz="16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每月加班上限</a:t>
            </a:r>
            <a:r>
              <a:rPr lang="en-US" altLang="zh-TW" sz="1600" u="sng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80</a:t>
            </a:r>
            <a:r>
              <a:rPr lang="zh-TW" altLang="en-US" sz="16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小時</a:t>
            </a:r>
          </a:p>
        </p:txBody>
      </p:sp>
    </p:spTree>
    <p:extLst>
      <p:ext uri="{BB962C8B-B14F-4D97-AF65-F5344CB8AC3E}">
        <p14:creationId xmlns:p14="http://schemas.microsoft.com/office/powerpoint/2010/main" val="11918621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</p:sld>
</file>

<file path=ppt/theme/theme1.xml><?xml version="1.0" encoding="utf-8"?>
<a:theme xmlns:a="http://schemas.openxmlformats.org/drawingml/2006/main" name="Office 主题​​">
  <a:themeElements>
    <a:clrScheme name="藕粉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FCD6C1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00"/>
      </a:hlink>
      <a:folHlink>
        <a:srgbClr val="954F72"/>
      </a:folHlink>
    </a:clrScheme>
    <a:fontScheme name="华文细黑">
      <a:majorFont>
        <a:latin typeface="华文细黑"/>
        <a:ea typeface="华文细黑"/>
        <a:cs typeface=""/>
      </a:majorFont>
      <a:minorFont>
        <a:latin typeface="Calibri Light"/>
        <a:ea typeface="微软雅黑 Light"/>
        <a:cs typeface="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1151</TotalTime>
  <Words>421</Words>
  <Application>Microsoft Office PowerPoint</Application>
  <PresentationFormat>寬螢幕</PresentationFormat>
  <Paragraphs>49</Paragraphs>
  <Slides>3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9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13" baseType="lpstr">
      <vt:lpstr>CHei3HK-Bold</vt:lpstr>
      <vt:lpstr>华文细黑</vt:lpstr>
      <vt:lpstr>文泉驛等寬微米黑</vt:lpstr>
      <vt:lpstr>微软雅黑 Light</vt:lpstr>
      <vt:lpstr>微軟正黑體</vt:lpstr>
      <vt:lpstr>新細明體</vt:lpstr>
      <vt:lpstr>Arial</vt:lpstr>
      <vt:lpstr>Calibri Light</vt:lpstr>
      <vt:lpstr>Wingdings</vt:lpstr>
      <vt:lpstr>Office 主题​​</vt:lpstr>
      <vt:lpstr>PowerPoint 簡報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EAP 看過來</dc:title>
  <dc:creator>人事處</dc:creator>
  <cp:lastModifiedBy>user</cp:lastModifiedBy>
  <cp:revision>90</cp:revision>
  <cp:lastPrinted>2024-05-06T08:07:44Z</cp:lastPrinted>
  <dcterms:created xsi:type="dcterms:W3CDTF">2024-01-31T08:23:51Z</dcterms:created>
  <dcterms:modified xsi:type="dcterms:W3CDTF">2024-05-16T05:18:49Z</dcterms:modified>
</cp:coreProperties>
</file>